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4" r:id="rId6"/>
    <p:sldId id="270" r:id="rId7"/>
    <p:sldId id="269" r:id="rId8"/>
    <p:sldId id="261" r:id="rId9"/>
    <p:sldId id="275" r:id="rId10"/>
    <p:sldId id="263" r:id="rId11"/>
    <p:sldId id="273" r:id="rId12"/>
    <p:sldId id="262" r:id="rId13"/>
    <p:sldId id="271" r:id="rId14"/>
    <p:sldId id="267" r:id="rId15"/>
    <p:sldId id="276" r:id="rId16"/>
    <p:sldId id="277" r:id="rId17"/>
    <p:sldId id="278" r:id="rId18"/>
    <p:sldId id="279" r:id="rId19"/>
    <p:sldId id="280" r:id="rId20"/>
    <p:sldId id="268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72" r:id="rId32"/>
    <p:sldId id="265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5540"/>
  </p:normalViewPr>
  <p:slideViewPr>
    <p:cSldViewPr snapToGrid="0" snapToObjects="1">
      <p:cViewPr varScale="1">
        <p:scale>
          <a:sx n="186" d="100"/>
          <a:sy n="186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 custRadScaleRad="100004" custRadScaleInc="-816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2292" y="22944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65756" y="36408"/>
        <a:ext cx="892433" cy="432752"/>
      </dsp:txXfrm>
    </dsp:sp>
    <dsp:sp modelId="{4241FF00-BD33-6F4D-9245-04848D8009D0}">
      <dsp:nvSpPr>
        <dsp:cNvPr id="0" name=""/>
        <dsp:cNvSpPr/>
      </dsp:nvSpPr>
      <dsp:spPr>
        <a:xfrm rot="3585351">
          <a:off x="1355710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3976" y="861985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7985272">
          <a:off x="596534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4800" y="861985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018832"/>
              </p:ext>
            </p:extLst>
          </p:nvPr>
        </p:nvGraphicFramePr>
        <p:xfrm>
          <a:off x="657189" y="1181275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effectLst/>
                        </a:rPr>
                        <a:t>cmd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Shell commands to run drivers and workflows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 commands to check the results against expectations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ags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shell syntax 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(e.g., name, cost)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180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FD4C4C-D4CF-5C43-82EA-6B4469CA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99769"/>
              </p:ext>
            </p:extLst>
          </p:nvPr>
        </p:nvGraphicFramePr>
        <p:xfrm>
          <a:off x="6285999" y="1158790"/>
          <a:ext cx="5268685" cy="2240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87246"/>
              </p:ext>
            </p:extLst>
          </p:nvPr>
        </p:nvGraphicFramePr>
        <p:xfrm>
          <a:off x="6318195" y="3880031"/>
          <a:ext cx="526868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635100" y="2786960"/>
            <a:ext cx="5460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/>
              <a:t>cd test/integration/0049; head </a:t>
            </a:r>
            <a:r>
              <a:rPr lang="en-US" sz="1300" i="1" dirty="0" err="1"/>
              <a:t>cmd</a:t>
            </a:r>
            <a:r>
              <a:rPr lang="en-US" sz="1300" i="1" dirty="0"/>
              <a:t> check tag param</a:t>
            </a:r>
          </a:p>
          <a:p>
            <a:endParaRPr lang="en-US" sz="1300" dirty="0"/>
          </a:p>
          <a:p>
            <a:r>
              <a:rPr lang="en-US" sz="1300" dirty="0"/>
              <a:t>==&gt; </a:t>
            </a:r>
            <a:r>
              <a:rPr lang="en-US" sz="1300" dirty="0" err="1"/>
              <a:t>cmd</a:t>
            </a:r>
            <a:r>
              <a:rPr lang="en-US" sz="1300" dirty="0"/>
              <a:t> &lt;==</a:t>
            </a:r>
          </a:p>
          <a:p>
            <a:r>
              <a:rPr lang="en-US" sz="1300" dirty="0"/>
              <a:t># Performance: [</a:t>
            </a:r>
            <a:r>
              <a:rPr lang="en-US" sz="1300" dirty="0" err="1"/>
              <a:t>Ar</a:t>
            </a:r>
            <a:r>
              <a:rPr lang="en-US" sz="1300" dirty="0"/>
              <a:t>] Amorphous Builder</a:t>
            </a:r>
          </a:p>
          <a:p>
            <a:r>
              <a:rPr lang="en-US" sz="1300" i="1" dirty="0" err="1"/>
              <a:t>nemd_run</a:t>
            </a:r>
            <a:r>
              <a:rPr lang="en-US" sz="1300" i="1" dirty="0"/>
              <a:t> </a:t>
            </a:r>
            <a:r>
              <a:rPr lang="en-US" sz="1300" i="1" dirty="0" err="1"/>
              <a:t>amorp_bldr_driver.py</a:t>
            </a:r>
            <a:r>
              <a:rPr lang="en-US" sz="1300" i="1" dirty="0"/>
              <a:t> [</a:t>
            </a:r>
            <a:r>
              <a:rPr lang="en-US" sz="1300" i="1" dirty="0" err="1"/>
              <a:t>Ar</a:t>
            </a:r>
            <a:r>
              <a:rPr lang="en-US" sz="1300" i="1" dirty="0"/>
              <a:t>] -method grid -</a:t>
            </a:r>
            <a:r>
              <a:rPr lang="en-US" sz="1300" i="1" dirty="0" err="1"/>
              <a:t>mol_num</a:t>
            </a:r>
            <a:r>
              <a:rPr lang="en-US" sz="1300" i="1" dirty="0"/>
              <a:t> $param -seed 1</a:t>
            </a:r>
          </a:p>
          <a:p>
            <a:endParaRPr lang="en-US" sz="1300" dirty="0"/>
          </a:p>
          <a:p>
            <a:r>
              <a:rPr lang="en-US" sz="1300" dirty="0"/>
              <a:t>==&gt; check &lt;==</a:t>
            </a:r>
          </a:p>
          <a:p>
            <a:r>
              <a:rPr lang="en-US" sz="1300" i="1" dirty="0" err="1"/>
              <a:t>nemd_check</a:t>
            </a:r>
            <a:r>
              <a:rPr lang="en-US" sz="1300" i="1" dirty="0"/>
              <a:t> collect </a:t>
            </a:r>
            <a:r>
              <a:rPr lang="en-US" sz="1300" i="1" dirty="0" err="1"/>
              <a:t>task_time</a:t>
            </a:r>
            <a:r>
              <a:rPr lang="en-US" sz="1300" i="1" dirty="0"/>
              <a:t> memory</a:t>
            </a:r>
          </a:p>
          <a:p>
            <a:r>
              <a:rPr lang="en-US" sz="1300" i="1" dirty="0" err="1"/>
              <a:t>nemd_check</a:t>
            </a:r>
            <a:r>
              <a:rPr lang="en-US" sz="1300" i="1" dirty="0"/>
              <a:t> exist </a:t>
            </a:r>
            <a:r>
              <a:rPr lang="en-US" sz="1300" i="1" dirty="0" err="1"/>
              <a:t>collect.csv</a:t>
            </a:r>
            <a:r>
              <a:rPr lang="en-US" sz="1300" i="1" dirty="0"/>
              <a:t> </a:t>
            </a:r>
            <a:r>
              <a:rPr lang="en-US" sz="1300" i="1" dirty="0" err="1"/>
              <a:t>collect.png</a:t>
            </a:r>
            <a:endParaRPr lang="en-US" sz="1300" i="1" dirty="0"/>
          </a:p>
          <a:p>
            <a:endParaRPr lang="en-US" sz="1300" dirty="0"/>
          </a:p>
          <a:p>
            <a:r>
              <a:rPr lang="en-US" sz="1300" dirty="0"/>
              <a:t>==&gt; tag &lt;==</a:t>
            </a:r>
          </a:p>
          <a:p>
            <a:r>
              <a:rPr lang="en-US" sz="1300" dirty="0"/>
              <a:t>slow 100.0 00:00:04 50000.0 00:00:05</a:t>
            </a:r>
          </a:p>
          <a:p>
            <a:r>
              <a:rPr lang="en-US" sz="1300" dirty="0"/>
              <a:t>label </a:t>
            </a:r>
            <a:r>
              <a:rPr lang="en-US" sz="1300" dirty="0" err="1"/>
              <a:t>number_of_molecules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==&gt; param &lt;==</a:t>
            </a:r>
          </a:p>
          <a:p>
            <a:r>
              <a:rPr lang="en-US" sz="1300" dirty="0"/>
              <a:t># Number of Molecules</a:t>
            </a:r>
          </a:p>
          <a:p>
            <a:r>
              <a:rPr lang="en-US" sz="1300" dirty="0"/>
              <a:t>100</a:t>
            </a:r>
          </a:p>
          <a:p>
            <a:r>
              <a:rPr lang="en-US" sz="1300" dirty="0"/>
              <a:t>50000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4E2AD1-5186-F2C1-2AF8-715D4051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7224"/>
              </p:ext>
            </p:extLst>
          </p:nvPr>
        </p:nvGraphicFramePr>
        <p:xfrm>
          <a:off x="6286000" y="5372317"/>
          <a:ext cx="5268684" cy="960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Replace the $param in </a:t>
                      </a:r>
                      <a:r>
                        <a:rPr lang="en-US" sz="1400" i="1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0894"/>
              </p:ext>
            </p:extLst>
          </p:nvPr>
        </p:nvGraphicFramePr>
        <p:xfrm>
          <a:off x="1768836" y="1407616"/>
          <a:ext cx="8566880" cy="4785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2188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074692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by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 (sub)jobs slower than this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kern="1200" dirty="0">
                          <a:solidFill>
                            <a:schemeClr val="tx1"/>
                          </a:solidFill>
                          <a:effectLst/>
                        </a:rPr>
                        <a:t>Select tests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marked with the given labels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-CPU INT [INT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 (1 by default)]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serialization, parallelization,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Enable or disable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(sub)job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17" y="312023"/>
            <a:ext cx="5564516" cy="47440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/>
              <a:t>Builder</a:t>
            </a:r>
            <a:endParaRPr lang="en-US" sz="4100" i="1" dirty="0"/>
          </a:p>
          <a:p>
            <a:pPr marL="0" indent="0" algn="just">
              <a:buNone/>
            </a:pPr>
            <a:endParaRPr lang="en-US" sz="3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-grow: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 err="1"/>
              <a:t>mol_bldr_driver.py</a:t>
            </a:r>
            <a:r>
              <a:rPr lang="en-US" sz="1500" dirty="0"/>
              <a:t> 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-dimension: duplicate by these factors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Stillinger-Weber potential supported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49078"/>
              </p:ext>
            </p:extLst>
          </p:nvPr>
        </p:nvGraphicFramePr>
        <p:xfrm>
          <a:off x="6293643" y="830004"/>
          <a:ext cx="5371074" cy="521416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293643" y="6050130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2B8D8D-5F5B-DC84-E15D-D8BA1A44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92029"/>
              </p:ext>
            </p:extLst>
          </p:nvPr>
        </p:nvGraphicFramePr>
        <p:xfrm>
          <a:off x="453938" y="4837968"/>
          <a:ext cx="5371074" cy="17324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886006720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60054326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22597165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1075066524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48975684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3520329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559717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5994999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64737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7361288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517180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51629923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104120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1147327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4116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00" y="360755"/>
            <a:ext cx="5808357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-CPU NUM: multiple CPU threads via OPENMP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molecular dynamics log file.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temperature,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molecular dynamics trajectory.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structural density, radial distribution function, mean squared displacement &amp; diffusion coefficient, clashes between atoms, coordinates visualization, </a:t>
            </a:r>
            <a:r>
              <a:rPr lang="en-US" sz="1300" dirty="0" err="1"/>
              <a:t>xyz</a:t>
            </a:r>
            <a:r>
              <a:rPr lang="en-US" sz="1300" dirty="0"/>
              <a:t> file writer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-PYTHON: native python; 1: compiled </a:t>
            </a:r>
            <a:r>
              <a:rPr lang="en-US" sz="1300" dirty="0" err="1"/>
              <a:t>Numba</a:t>
            </a:r>
            <a:r>
              <a:rPr lang="en-US" sz="1300" dirty="0"/>
              <a:t>; 2: cached </a:t>
            </a:r>
            <a:r>
              <a:rPr lang="en-US" sz="1300" dirty="0" err="1"/>
              <a:t>Numba</a:t>
            </a:r>
            <a:endParaRPr lang="en-US" sz="13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: Miller Indices defines the plane and norm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69761"/>
              </p:ext>
            </p:extLst>
          </p:nvPr>
        </p:nvGraphicFramePr>
        <p:xfrm>
          <a:off x="6385238" y="3036359"/>
          <a:ext cx="5385230" cy="325325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54215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62572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542312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  <a:gridCol w="1134020">
                  <a:extLst>
                    <a:ext uri="{9D8B030D-6E8A-4147-A177-3AD203B41FA5}">
                      <a16:colId xmlns:a16="http://schemas.microsoft.com/office/drawing/2014/main" val="2050595233"/>
                    </a:ext>
                  </a:extLst>
                </a:gridCol>
                <a:gridCol w="892111">
                  <a:extLst>
                    <a:ext uri="{9D8B030D-6E8A-4147-A177-3AD203B41FA5}">
                      <a16:colId xmlns:a16="http://schemas.microsoft.com/office/drawing/2014/main" val="3445118199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Test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r>
                        <a:rPr lang="en-US" sz="11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Molecular Dynamics 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OpenMP on </a:t>
                      </a:r>
                      <a:r>
                        <a:rPr lang="en-US" sz="1100" dirty="0"/>
                        <a:t>Ubuntu</a:t>
                      </a:r>
                      <a:r>
                        <a:rPr lang="en-US" sz="1100" u="none" strike="noStrike" dirty="0">
                          <a:effectLst/>
                        </a:rPr>
                        <a:t>)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 u="none" strike="noStrike" dirty="0">
                          <a:effectLst/>
                        </a:rPr>
                        <a:t> Log Analyzer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Analysis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 within cutoff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Original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Compiled</a:t>
                      </a:r>
                    </a:p>
                  </a:txBody>
                  <a:tcPr marL="5605" marR="5605" marT="5605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Uncompiled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K-Path, and Phonon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Gas, Berendsen NPT (</a:t>
                      </a:r>
                      <a:r>
                        <a:rPr lang="en-US" sz="1100" dirty="0"/>
                        <a:t>GPU on Ubuntu)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Density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 Merge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903" y="37955"/>
            <a:ext cx="5485894" cy="293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 from different seeds, runs simulation, and analyzes the trajectory.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 </a:t>
            </a:r>
            <a:r>
              <a:rPr lang="en-US" sz="1400" dirty="0">
                <a:latin typeface="Calibri" panose="020F0502020204030204" pitchFamily="34" charset="0"/>
              </a:rPr>
              <a:t>with scaled lattice vectors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runs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E0490-FAF4-DD25-5424-E24C679503C5}"/>
              </a:ext>
            </a:extLst>
          </p:cNvPr>
          <p:cNvSpPr txBox="1"/>
          <p:nvPr/>
        </p:nvSpPr>
        <p:spPr>
          <a:xfrm>
            <a:off x="4947079" y="616958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295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518238" y="2171929"/>
            <a:ext cx="1942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261970" y="2171929"/>
            <a:ext cx="1950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Packed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48873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(−CH2−)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12288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235439" y="220609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541948" y="249848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77294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09178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763681"/>
              </p:ext>
            </p:extLst>
          </p:nvPr>
        </p:nvGraphicFramePr>
        <p:xfrm>
          <a:off x="6602070" y="2249271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00:02:14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 days 02:56:57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17:44:31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09:52:40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23609B-D1AB-986B-D54B-D7B582FD02E4}"/>
              </a:ext>
            </a:extLst>
          </p:cNvPr>
          <p:cNvSpPr txBox="1"/>
          <p:nvPr/>
        </p:nvSpPr>
        <p:spPr>
          <a:xfrm>
            <a:off x="6515571" y="4761625"/>
            <a:ext cx="498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Serial by –CPU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Params Threshold: 3E7 (01), 14E3(05), 3E3 (08)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Ubuntu Failed Param: 2E7 (01), 1E7 (02), 12E3 (05), 25E2 (08)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9436" y="134152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324079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3331024" y="5569296"/>
            <a:ext cx="6701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using different random seeds:</a:t>
            </a:r>
          </a:p>
          <a:p>
            <a:r>
              <a:rPr lang="en-US" sz="1600" dirty="0"/>
              <a:t>  a) Amorphous builder at a density of  0.5 g/cm</a:t>
            </a:r>
            <a:r>
              <a:rPr lang="en-US" sz="1600" baseline="30000" dirty="0"/>
              <a:t>3</a:t>
            </a:r>
            <a:r>
              <a:rPr lang="en-US" sz="1600" dirty="0"/>
              <a:t> or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32323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543541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543541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52610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525253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2" y="5924039"/>
            <a:ext cx="925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builder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32323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32677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3C152-6C2C-95A3-1C98-93982D30AF6D}"/>
              </a:ext>
            </a:extLst>
          </p:cNvPr>
          <p:cNvSpPr txBox="1"/>
          <p:nvPr/>
        </p:nvSpPr>
        <p:spPr>
          <a:xfrm>
            <a:off x="3548746" y="5635051"/>
            <a:ext cx="5549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4 or 2 independent runs using different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 </a:t>
            </a:r>
            <a:r>
              <a:rPr lang="en-US" sz="1600" dirty="0"/>
              <a:t>or 0.8 g/cm</a:t>
            </a:r>
            <a:r>
              <a:rPr lang="en-US" sz="1600" baseline="30000" dirty="0"/>
              <a:t>3 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323232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323232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827476" y="4208970"/>
            <a:ext cx="24824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323232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323232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0912" y="12669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682496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824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977" y="1266808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13034CA-BC84-F2AE-B077-8633C7CDB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669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2319" b="3637"/>
          <a:stretch>
            <a:fillRect/>
          </a:stretch>
        </p:blipFill>
        <p:spPr>
          <a:xfrm>
            <a:off x="2736284" y="2297903"/>
            <a:ext cx="1921442" cy="11295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54545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669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79FDE8-AE33-F334-ABF5-DB56492B167B}"/>
              </a:ext>
            </a:extLst>
          </p:cNvPr>
          <p:cNvSpPr txBox="1"/>
          <p:nvPr/>
        </p:nvSpPr>
        <p:spPr>
          <a:xfrm>
            <a:off x="7202774" y="3060366"/>
            <a:ext cx="1550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(0.99,35683.67)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9A203C-4F1A-994C-6664-9FF519B2D0A3}"/>
              </a:ext>
            </a:extLst>
          </p:cNvPr>
          <p:cNvSpPr txBox="1"/>
          <p:nvPr/>
        </p:nvSpPr>
        <p:spPr>
          <a:xfrm>
            <a:off x="7958905" y="3732237"/>
            <a:ext cx="1587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(1.01,-25324.05)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7202774" y="4417215"/>
            <a:ext cx="3859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blipFill>
                <a:blip r:embed="rId7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468281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278712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217299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278712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310585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57096"/>
              </p:ext>
            </p:extLst>
          </p:nvPr>
        </p:nvGraphicFramePr>
        <p:xfrm>
          <a:off x="416261" y="4785504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Tahoe 26.0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4.15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Sequoia 15.7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8.01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2.05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70472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370471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68368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t="3245" b="28014"/>
          <a:stretch>
            <a:fillRect/>
          </a:stretch>
        </p:blipFill>
        <p:spPr>
          <a:xfrm>
            <a:off x="1975510" y="2259552"/>
            <a:ext cx="3111399" cy="1376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4F45-1C62-FACC-0965-2C75A0E6C493}"/>
              </a:ext>
            </a:extLst>
          </p:cNvPr>
          <p:cNvSpPr txBox="1"/>
          <p:nvPr/>
        </p:nvSpPr>
        <p:spPr>
          <a:xfrm>
            <a:off x="3168353" y="2410096"/>
            <a:ext cx="106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414775" y="2201428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68368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67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06800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-CPU INT [INT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80235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run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calculations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register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Aggregator: collect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 status: off, serial, parallel,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the (sub)jobs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92" y="1538380"/>
            <a:ext cx="11049000" cy="4954495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/>
              <a:t>Jobcontrol</a:t>
            </a:r>
            <a:endParaRPr lang="en-US" sz="1400" dirty="0"/>
          </a:p>
          <a:p>
            <a:r>
              <a:rPr lang="en-US" sz="1400" dirty="0"/>
              <a:t>Signac dependency Drop</a:t>
            </a:r>
          </a:p>
          <a:p>
            <a:r>
              <a:rPr lang="en-US" sz="1400" dirty="0"/>
              <a:t>Running </a:t>
            </a:r>
            <a:r>
              <a:rPr lang="en-US" sz="1400" dirty="0" err="1"/>
              <a:t>subjob</a:t>
            </a:r>
            <a:r>
              <a:rPr lang="en-US" sz="1400" dirty="0"/>
              <a:t> Monitor</a:t>
            </a:r>
          </a:p>
          <a:p>
            <a:r>
              <a:rPr lang="en-US" sz="1400" dirty="0"/>
              <a:t>Job scheduler submission (</a:t>
            </a:r>
            <a:r>
              <a:rPr lang="en-US" sz="1400" dirty="0" err="1"/>
              <a:t>e.g</a:t>
            </a:r>
            <a:r>
              <a:rPr lang="en-US" sz="1400" dirty="0"/>
              <a:t>, </a:t>
            </a:r>
            <a:r>
              <a:rPr lang="en-US" sz="1400" dirty="0" err="1"/>
              <a:t>slurm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Force Field</a:t>
            </a:r>
          </a:p>
          <a:p>
            <a:r>
              <a:rPr lang="en-US" sz="1400" dirty="0"/>
              <a:t>LAMMPS distributed potentials:</a:t>
            </a:r>
          </a:p>
          <a:p>
            <a:pPr lvl="1"/>
            <a:r>
              <a:rPr lang="en-US" sz="1400" dirty="0"/>
              <a:t>Many-body potentials (e.g., EAM, MEAM, </a:t>
            </a:r>
            <a:r>
              <a:rPr lang="en-US" sz="1400" dirty="0" err="1"/>
              <a:t>Tersoff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reactive force field (e.g., REBO, AIREBO, COMB, </a:t>
            </a:r>
            <a:r>
              <a:rPr lang="en-US" sz="1400" dirty="0" err="1"/>
              <a:t>ReaxFF</a:t>
            </a:r>
            <a:r>
              <a:rPr lang="en-US" sz="1400" dirty="0"/>
              <a:t>)</a:t>
            </a:r>
          </a:p>
          <a:p>
            <a:r>
              <a:rPr lang="en-US" sz="1400" dirty="0"/>
              <a:t>Conventional &amp; machine learning interatomic potentials (</a:t>
            </a:r>
            <a:r>
              <a:rPr lang="en-US" sz="1400" dirty="0" err="1"/>
              <a:t>OpenKIM</a:t>
            </a:r>
            <a:r>
              <a:rPr lang="en-US" sz="1400" dirty="0"/>
              <a:t>)</a:t>
            </a:r>
          </a:p>
          <a:p>
            <a:r>
              <a:rPr lang="en-US" sz="1400" dirty="0"/>
              <a:t>Classic all-atom force field (</a:t>
            </a:r>
            <a:r>
              <a:rPr lang="en-US" sz="1400" dirty="0" err="1"/>
              <a:t>e.g</a:t>
            </a:r>
            <a:r>
              <a:rPr lang="en-US" sz="1400" dirty="0"/>
              <a:t>, OPLS)</a:t>
            </a:r>
          </a:p>
          <a:p>
            <a:pPr lvl="1"/>
            <a:r>
              <a:rPr lang="en-US" sz="1400" dirty="0"/>
              <a:t>Structure Generation: supported structures</a:t>
            </a:r>
          </a:p>
          <a:p>
            <a:pPr lvl="1"/>
            <a:r>
              <a:rPr lang="en-US" sz="1400" dirty="0"/>
              <a:t>DFT Calculation: accuracy vs cost</a:t>
            </a:r>
          </a:p>
          <a:p>
            <a:pPr lvl="1"/>
            <a:r>
              <a:rPr lang="en-US" sz="1400" dirty="0"/>
              <a:t>Force Constant Fit: Energy + Formula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Parameters</a:t>
            </a:r>
          </a:p>
          <a:p>
            <a:pPr lvl="1"/>
            <a:r>
              <a:rPr lang="en-US" sz="1400" dirty="0"/>
              <a:t>Typer: Type the atoms by atoms, bonding, and neighbors</a:t>
            </a:r>
          </a:p>
          <a:p>
            <a:pPr lvl="1"/>
            <a:r>
              <a:rPr lang="en-US" sz="1400" dirty="0"/>
              <a:t>Assignment: assign parameters based on the matches</a:t>
            </a:r>
          </a:p>
          <a:p>
            <a:r>
              <a:rPr lang="en-US" sz="1400" dirty="0"/>
              <a:t>Coarse-grained (e.g. MARTINI)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Application</a:t>
            </a:r>
            <a:endParaRPr lang="en-US" sz="1400" dirty="0"/>
          </a:p>
          <a:p>
            <a:r>
              <a:rPr lang="en-US" sz="1400" dirty="0"/>
              <a:t>Structure: Reader subclasses Struct</a:t>
            </a:r>
          </a:p>
          <a:p>
            <a:r>
              <a:rPr lang="en-US" sz="1400" dirty="0"/>
              <a:t>Polymer: branching, ladder, grow with temperature, fast back move</a:t>
            </a:r>
          </a:p>
          <a:p>
            <a:r>
              <a:rPr lang="en-US" sz="1400" dirty="0"/>
              <a:t>Crystal: build from space group</a:t>
            </a:r>
          </a:p>
          <a:p>
            <a:r>
              <a:rPr lang="en-US" sz="1400" dirty="0"/>
              <a:t>Property: dielectric constant, viscosity, elastic constant, solubility, and thermal conductivity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Density functional theory</a:t>
            </a:r>
          </a:p>
          <a:p>
            <a:r>
              <a:rPr lang="en-US" sz="1400" dirty="0"/>
              <a:t>DFT deployment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Lattice Dynamics</a:t>
            </a:r>
          </a:p>
          <a:p>
            <a:r>
              <a:rPr lang="en-US" sz="1400" dirty="0"/>
              <a:t>K-path finder and visualizer (e.g., </a:t>
            </a:r>
            <a:r>
              <a:rPr lang="en-US" sz="1400" dirty="0" err="1"/>
              <a:t>SeeK</a:t>
            </a:r>
            <a:r>
              <a:rPr lang="en-US" sz="1400" dirty="0"/>
              <a:t>-path)</a:t>
            </a:r>
          </a:p>
          <a:p>
            <a:r>
              <a:rPr lang="en-US" sz="1400" dirty="0"/>
              <a:t>Lattice thermal conductivity</a:t>
            </a:r>
          </a:p>
          <a:p>
            <a:r>
              <a:rPr lang="en-US" sz="1400" dirty="0"/>
              <a:t>Accumulated thermal conductivity</a:t>
            </a:r>
          </a:p>
          <a:p>
            <a:r>
              <a:rPr lang="en-US" sz="1400" dirty="0"/>
              <a:t>Density of states</a:t>
            </a:r>
          </a:p>
          <a:p>
            <a:r>
              <a:rPr lang="en-US" sz="1400" dirty="0"/>
              <a:t>Low dimensional materials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92061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Serialization and parallelization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6631600" y="4177595"/>
            <a:ext cx="3681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 Analysis</a:t>
            </a:r>
            <a:r>
              <a:rPr lang="en-US" sz="2000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333244"/>
            <a:ext cx="4359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 Analysis</a:t>
            </a:r>
            <a:r>
              <a:rPr lang="en-US" sz="2000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72892" y="4582394"/>
            <a:ext cx="3203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Parallelization &amp; Serialization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685211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9192708" y="3749636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4984718" y="4177595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6044118" y="3041515"/>
            <a:ext cx="4422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Structure, Coordinate, and Force Field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06023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47167" y="2934908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0751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18712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209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694717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molecule builder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    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and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59579" y="2656799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8330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429485" y="1963691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NEMD, LAMMPS, and ALAMODE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391943" y="1326363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600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720919"/>
              </p:ext>
            </p:extLst>
          </p:nvPr>
        </p:nvGraphicFramePr>
        <p:xfrm>
          <a:off x="404453" y="2438509"/>
          <a:ext cx="11364755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990">
                  <a:extLst>
                    <a:ext uri="{9D8B030D-6E8A-4147-A177-3AD203B41FA5}">
                      <a16:colId xmlns:a16="http://schemas.microsoft.com/office/drawing/2014/main" val="751296074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836295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3699388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3407879">
                  <a:extLst>
                    <a:ext uri="{9D8B030D-6E8A-4147-A177-3AD203B41FA5}">
                      <a16:colId xmlns:a16="http://schemas.microsoft.com/office/drawing/2014/main" val="35239699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free of bugs when parameterizing code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Functions and methods are operating as expected.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expected behavior when combining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Scripts run without tracebacks and yield reproducible results.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resource efficiency on scaling up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Bottleneck identification and nullification for speed, responsiveness and stability.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correctness,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accuracy, and </a:t>
                      </a:r>
                      <a:r>
                        <a:rPr lang="en-US" sz="1400" dirty="0"/>
                        <a:t>repeatability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Physical meaning and standard deviation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45594"/>
              </p:ext>
            </p:extLst>
          </p:nvPr>
        </p:nvGraphicFramePr>
        <p:xfrm>
          <a:off x="9213709" y="431123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9934922" y="1408187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EA3AE-5D37-B454-092C-58BD613C06AC}"/>
              </a:ext>
            </a:extLst>
          </p:cNvPr>
          <p:cNvSpPr txBox="1"/>
          <p:nvPr/>
        </p:nvSpPr>
        <p:spPr>
          <a:xfrm>
            <a:off x="422793" y="6070785"/>
            <a:ext cx="485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allows the </a:t>
            </a:r>
            <a:r>
              <a:rPr lang="en-US" sz="1400" dirty="0" err="1"/>
              <a:t>nemd</a:t>
            </a:r>
            <a:r>
              <a:rPr lang="en-US" sz="1400" dirty="0"/>
              <a:t>_*test to run in any directory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060869"/>
              </p:ext>
            </p:extLst>
          </p:nvPr>
        </p:nvGraphicFramePr>
        <p:xfrm>
          <a:off x="361233" y="3581775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1732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14.71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129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6.13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4.25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0.0132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154316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624192"/>
              </p:ext>
            </p:extLst>
          </p:nvPr>
        </p:nvGraphicFramePr>
        <p:xfrm>
          <a:off x="6301520" y="2283356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466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6088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60780"/>
              </p:ext>
            </p:extLst>
          </p:nvPr>
        </p:nvGraphicFramePr>
        <p:xfrm>
          <a:off x="287092" y="2359187"/>
          <a:ext cx="5734767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</a:rPr>
                        <a:t> all tests in parallel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88181"/>
              </p:ext>
            </p:extLst>
          </p:nvPr>
        </p:nvGraphicFramePr>
        <p:xfrm>
          <a:off x="6301520" y="1063773"/>
          <a:ext cx="5305333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95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882538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152678"/>
            <a:ext cx="358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platform-specific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13448</TotalTime>
  <Words>5360</Words>
  <Application>Microsoft Macintosh PowerPoint</Application>
  <PresentationFormat>Widescreen</PresentationFormat>
  <Paragraphs>1046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Structure</vt:lpstr>
      <vt:lpstr>Architecture</vt:lpstr>
      <vt:lpstr>Architecture</vt:lpstr>
      <vt:lpstr>Environmental Configuration</vt:lpstr>
      <vt:lpstr>Testing</vt:lpstr>
      <vt:lpstr>Unit Testing</vt:lpstr>
      <vt:lpstr>Integration Test</vt:lpstr>
      <vt:lpstr>test_workflow.py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PowerPoint Presentation</vt:lpstr>
      <vt:lpstr>Roadmap</vt:lpstr>
      <vt:lpstr>setup.py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619</cp:revision>
  <dcterms:created xsi:type="dcterms:W3CDTF">2024-07-22T15:38:28Z</dcterms:created>
  <dcterms:modified xsi:type="dcterms:W3CDTF">2025-09-20T00:11:56Z</dcterms:modified>
</cp:coreProperties>
</file>